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9" r:id="rId2"/>
    <p:sldId id="291" r:id="rId3"/>
    <p:sldId id="270" r:id="rId4"/>
    <p:sldId id="271" r:id="rId5"/>
    <p:sldId id="292" r:id="rId6"/>
    <p:sldId id="293" r:id="rId7"/>
    <p:sldId id="294" r:id="rId8"/>
    <p:sldId id="295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65" r:id="rId20"/>
    <p:sldId id="261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377"/>
    <a:srgbClr val="DCEBFF"/>
    <a:srgbClr val="D9E9F7"/>
    <a:srgbClr val="C7DFF4"/>
    <a:srgbClr val="1F325E"/>
    <a:srgbClr val="1F3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62"/>
  </p:normalViewPr>
  <p:slideViewPr>
    <p:cSldViewPr snapToGrid="0" snapToObjects="1">
      <p:cViewPr varScale="1">
        <p:scale>
          <a:sx n="154" d="100"/>
          <a:sy n="154" d="100"/>
        </p:scale>
        <p:origin x="3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EBE3D-1E4F-EA40-A915-9853E90AA5F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E77FD-9B29-3244-98CD-B2FFD0246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62C9-8DF8-6A43-9E99-7B6BB597142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10.emf"/><Relationship Id="rId2" Type="http://schemas.microsoft.com/office/2007/relationships/media" Target="../media/media10.wm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wma"/><Relationship Id="rId7" Type="http://schemas.openxmlformats.org/officeDocument/2006/relationships/image" Target="../media/image11.emf"/><Relationship Id="rId2" Type="http://schemas.microsoft.com/office/2007/relationships/media" Target="../media/media11.wma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2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wma"/><Relationship Id="rId7" Type="http://schemas.openxmlformats.org/officeDocument/2006/relationships/image" Target="../media/image12.emf"/><Relationship Id="rId2" Type="http://schemas.microsoft.com/office/2007/relationships/media" Target="../media/media12.wma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Word3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wma"/><Relationship Id="rId7" Type="http://schemas.openxmlformats.org/officeDocument/2006/relationships/image" Target="../media/image14.emf"/><Relationship Id="rId2" Type="http://schemas.microsoft.com/office/2007/relationships/media" Target="../media/media14.wma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Word4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wma"/><Relationship Id="rId7" Type="http://schemas.openxmlformats.org/officeDocument/2006/relationships/image" Target="../media/image15.emf"/><Relationship Id="rId2" Type="http://schemas.microsoft.com/office/2007/relationships/media" Target="../media/media15.wma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___Microsoft_Word5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6.wma"/><Relationship Id="rId7" Type="http://schemas.openxmlformats.org/officeDocument/2006/relationships/package" Target="../embeddings/_________Microsoft_Word6.docx"/><Relationship Id="rId2" Type="http://schemas.microsoft.com/office/2007/relationships/media" Target="../media/media16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em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wma"/><Relationship Id="rId7" Type="http://schemas.openxmlformats.org/officeDocument/2006/relationships/image" Target="../media/image18.emf"/><Relationship Id="rId2" Type="http://schemas.microsoft.com/office/2007/relationships/media" Target="../media/media17.wma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_________Microsoft_Word7.docx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8673" name="Title 1"/>
          <p:cNvSpPr>
            <a:spLocks noGrp="1"/>
          </p:cNvSpPr>
          <p:nvPr>
            <p:ph type="ctrTitle"/>
          </p:nvPr>
        </p:nvSpPr>
        <p:spPr>
          <a:xfrm>
            <a:off x="3243064" y="2125435"/>
            <a:ext cx="5847296" cy="108584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Изучение макро- и микроскопических характеристик и качественного состава БАВ травы кориандра посевного</a:t>
            </a:r>
            <a:endParaRPr lang="en-US" sz="2200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48674" name="Subtitle 2"/>
          <p:cNvSpPr>
            <a:spLocks noGrp="1"/>
          </p:cNvSpPr>
          <p:nvPr>
            <p:ph type="subTitle" idx="1"/>
          </p:nvPr>
        </p:nvSpPr>
        <p:spPr>
          <a:xfrm>
            <a:off x="3195104" y="3657600"/>
            <a:ext cx="5847296" cy="102325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 Малыгин В.С.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 </a:t>
            </a:r>
            <a:r>
              <a:rPr lang="ru-RU" altLang="zh-CN" sz="1200" b="1" dirty="0" err="1">
                <a:solidFill>
                  <a:srgbClr val="043377"/>
                </a:solidFill>
                <a:latin typeface="+mj-lt"/>
                <a:ea typeface="+mn-lt"/>
              </a:rPr>
              <a:t>Климакова</a:t>
            </a: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 Ю.И.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altLang="zh-CN" sz="1200" b="1" dirty="0" err="1">
                <a:solidFill>
                  <a:srgbClr val="043377"/>
                </a:solidFill>
                <a:latin typeface="+mj-lt"/>
                <a:ea typeface="+mn-lt"/>
              </a:rPr>
              <a:t>Цацурян</a:t>
            </a: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 Т.Х.</a:t>
            </a:r>
            <a:endParaRPr lang="zh-CN" altLang="en-US" sz="1200" dirty="0"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Научный руководитель: </a:t>
            </a:r>
            <a:r>
              <a:rPr lang="ru-RU" altLang="zh-CN" sz="1200" b="1" dirty="0" err="1">
                <a:solidFill>
                  <a:srgbClr val="043377"/>
                </a:solidFill>
                <a:latin typeface="+mj-lt"/>
                <a:ea typeface="+mn-lt"/>
              </a:rPr>
              <a:t>к.фарм.н</a:t>
            </a:r>
            <a:r>
              <a:rPr lang="ru-RU" altLang="zh-CN" sz="1200" b="1" dirty="0">
                <a:solidFill>
                  <a:srgbClr val="043377"/>
                </a:solidFill>
                <a:latin typeface="+mj-lt"/>
                <a:ea typeface="+mn-lt"/>
              </a:rPr>
              <a:t>., доцент Ковалева Т. Ю.</a:t>
            </a:r>
            <a:endParaRPr lang="ru-RU" altLang="zh-CN" sz="1200" dirty="0">
              <a:latin typeface="+mj-lt"/>
              <a:ea typeface="+mn-lt"/>
              <a:cs typeface="+mn-lt"/>
            </a:endParaRPr>
          </a:p>
        </p:txBody>
      </p:sp>
      <p:sp>
        <p:nvSpPr>
          <p:cNvPr id="1048675" name="Trapezoid 3"/>
          <p:cNvSpPr/>
          <p:nvPr/>
        </p:nvSpPr>
        <p:spPr>
          <a:xfrm>
            <a:off x="-2587" y="0"/>
            <a:ext cx="4106795" cy="5143500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795" h="5143500">
                <a:moveTo>
                  <a:pt x="0" y="5128510"/>
                </a:moveTo>
                <a:cubicBezTo>
                  <a:pt x="3923" y="3419528"/>
                  <a:pt x="7847" y="1710547"/>
                  <a:pt x="11770" y="1565"/>
                </a:cubicBezTo>
                <a:lnTo>
                  <a:pt x="4106795" y="0"/>
                </a:lnTo>
                <a:lnTo>
                  <a:pt x="2436527" y="5143500"/>
                </a:lnTo>
                <a:lnTo>
                  <a:pt x="0" y="5128510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7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656" y="209057"/>
            <a:ext cx="3271016" cy="2312736"/>
          </a:xfrm>
          <a:prstGeom prst="rect">
            <a:avLst/>
          </a:prstGeom>
        </p:spPr>
      </p:pic>
      <p:sp>
        <p:nvSpPr>
          <p:cNvPr id="1048676" name="Прямоугольник 5"/>
          <p:cNvSpPr/>
          <p:nvPr/>
        </p:nvSpPr>
        <p:spPr>
          <a:xfrm>
            <a:off x="3846286" y="142343"/>
            <a:ext cx="5297713" cy="151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ФГАОУ ВО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ПЕРВЫЙ МОСКОВСКИЙ ГОСУДАРСТВЕННЫЙ МЕДИЦИНСКИЙ УНИВЕРСИТЕТ имени И.М. СЕЧЕНОВА</a:t>
            </a:r>
            <a:b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Министерства здравоохранения Российской Федерации (Сеченовский университет) </a:t>
            </a:r>
            <a:b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Образовательный департамент Института фармации</a:t>
            </a:r>
            <a:b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Кафедра фармацевтического естествознания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"/>
    </mc:Choice>
    <mc:Fallback xmlns="">
      <p:transition spd="slow" advTm="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Реакция на выявление сапонинов, фенольных соединений и дубильных веществ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903E5576-D05C-4534-AE31-D20B0406F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388339"/>
              </p:ext>
            </p:extLst>
          </p:nvPr>
        </p:nvGraphicFramePr>
        <p:xfrm>
          <a:off x="1563271" y="1122996"/>
          <a:ext cx="5927775" cy="396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Документ" r:id="rId6" imgW="6097055" imgH="4255353" progId="Word.Document.12">
                  <p:embed/>
                </p:oleObj>
              </mc:Choice>
              <mc:Fallback>
                <p:oleObj name="Документ" r:id="rId6" imgW="6097055" imgH="4255353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3271" y="1122996"/>
                        <a:ext cx="5927775" cy="3968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3"/>
    </mc:Choice>
    <mc:Fallback xmlns="">
      <p:transition spd="slow" advTm="2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03345-1C11-4020-9731-8BCD7E53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D4360E44-B2E9-4D8D-9C33-A49C0DFC95A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619943"/>
              </p:ext>
            </p:extLst>
          </p:nvPr>
        </p:nvGraphicFramePr>
        <p:xfrm>
          <a:off x="1365372" y="1177046"/>
          <a:ext cx="6911975" cy="409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Документ" r:id="rId6" imgW="7166675" imgH="4249922" progId="Word.Document.12">
                  <p:embed/>
                </p:oleObj>
              </mc:Choice>
              <mc:Fallback>
                <p:oleObj name="Документ" r:id="rId6" imgW="7166675" imgH="4249922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5372" y="1177046"/>
                        <a:ext cx="6911975" cy="409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Универсальная реакция на все типы белков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"/>
    </mc:Choice>
    <mc:Fallback xmlns="">
      <p:transition spd="slow" advTm="1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Определение флавоноидов (флавоны, флавонолы, </a:t>
            </a:r>
            <a:r>
              <a:rPr lang="ru-RU" sz="20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флаваноны</a:t>
            </a: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ru-RU" sz="20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цианидиновой</a:t>
            </a: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пробой 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08CA9658-3E5A-4220-9311-1FE5C95C050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733459"/>
              </p:ext>
            </p:extLst>
          </p:nvPr>
        </p:nvGraphicFramePr>
        <p:xfrm>
          <a:off x="1191045" y="1120511"/>
          <a:ext cx="6616524" cy="41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Документ" r:id="rId6" imgW="7025915" imgH="4443199" progId="Word.Document.12">
                  <p:embed/>
                </p:oleObj>
              </mc:Choice>
              <mc:Fallback>
                <p:oleObj name="Документ" r:id="rId6" imgW="7025915" imgH="4443199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045" y="1120511"/>
                        <a:ext cx="6616524" cy="4184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7"/>
    </mc:Choice>
    <mc:Fallback xmlns="">
      <p:transition spd="slow" advTm="19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Определение наличия флавоноидов с </a:t>
            </a:r>
            <a:r>
              <a:rPr lang="ru-RU" sz="20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гидрокси</a:t>
            </a: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-группами при С3 и/или С5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07E412E-806F-4D8A-81DB-6A1A02AEF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29" y="1120511"/>
            <a:ext cx="6386734" cy="421579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4"/>
    </mc:Choice>
    <mc:Fallback xmlns="">
      <p:transition spd="slow" advTm="1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Реакции </a:t>
            </a:r>
            <a:r>
              <a:rPr lang="ru-RU" sz="20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комплексообразования</a:t>
            </a: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с FeCl3 на фенольные соединения в растворах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FEEDE3F8-AE6A-4FEC-83D8-006BDDBE5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046475"/>
              </p:ext>
            </p:extLst>
          </p:nvPr>
        </p:nvGraphicFramePr>
        <p:xfrm>
          <a:off x="1231462" y="1120511"/>
          <a:ext cx="6408478" cy="402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Документ" r:id="rId6" imgW="6717085" imgH="4219357" progId="Word.Document.12">
                  <p:embed/>
                </p:oleObj>
              </mc:Choice>
              <mc:Fallback>
                <p:oleObj name="Документ" r:id="rId6" imgW="6717085" imgH="4219357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1462" y="1120511"/>
                        <a:ext cx="6408478" cy="4022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"/>
    </mc:Choice>
    <mc:Fallback xmlns="">
      <p:transition spd="slow" advTm="1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Реакция осаждения полисахаридов с 95% спиртом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AB99B41F-0158-48B9-9B96-D839627AC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024381"/>
              </p:ext>
            </p:extLst>
          </p:nvPr>
        </p:nvGraphicFramePr>
        <p:xfrm>
          <a:off x="1223889" y="1113990"/>
          <a:ext cx="6267157" cy="406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Документ" r:id="rId6" imgW="6724638" imgH="4361801" progId="Word.Document.12">
                  <p:embed/>
                </p:oleObj>
              </mc:Choice>
              <mc:Fallback>
                <p:oleObj name="Документ" r:id="rId6" imgW="6724638" imgH="4361801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3889" y="1113990"/>
                        <a:ext cx="6267157" cy="4067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7"/>
    </mc:Choice>
    <mc:Fallback xmlns="">
      <p:transition spd="slow" advTm="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…..</a:t>
            </a: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000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5AC9305-CA00-4CAC-BDDE-FF698ECAE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92" y="273844"/>
            <a:ext cx="3562609" cy="3805787"/>
          </a:xfrm>
          <a:prstGeom prst="rect">
            <a:avLst/>
          </a:prstGeom>
        </p:spPr>
      </p:pic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949655B0-D269-4630-929C-9B4A1C9FB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317924"/>
              </p:ext>
            </p:extLst>
          </p:nvPr>
        </p:nvGraphicFramePr>
        <p:xfrm>
          <a:off x="5092506" y="1633139"/>
          <a:ext cx="3808508" cy="3885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Документ" r:id="rId7" imgW="3970904" imgH="4119632" progId="Word.Document.12">
                  <p:embed/>
                </p:oleObj>
              </mc:Choice>
              <mc:Fallback>
                <p:oleObj name="Документ" r:id="rId7" imgW="3970904" imgH="4119632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92506" y="1633139"/>
                        <a:ext cx="3808508" cy="3885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165CCA-F5E3-4BD7-8F15-6E26535CB298}"/>
              </a:ext>
            </a:extLst>
          </p:cNvPr>
          <p:cNvSpPr txBox="1"/>
          <p:nvPr/>
        </p:nvSpPr>
        <p:spPr>
          <a:xfrm>
            <a:off x="470913" y="4079631"/>
            <a:ext cx="3122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43377"/>
                </a:solidFill>
              </a:rPr>
              <a:t>Определение белков и </a:t>
            </a:r>
            <a:r>
              <a:rPr lang="el-GR" sz="1800" b="1" dirty="0" smtClean="0">
                <a:solidFill>
                  <a:srgbClr val="043377"/>
                </a:solidFill>
              </a:rPr>
              <a:t>α</a:t>
            </a:r>
            <a:r>
              <a:rPr lang="ru-RU" sz="1800" b="1" dirty="0" smtClean="0">
                <a:solidFill>
                  <a:srgbClr val="043377"/>
                </a:solidFill>
              </a:rPr>
              <a:t>-аминокислот </a:t>
            </a:r>
            <a:r>
              <a:rPr lang="ru-RU" sz="1800" b="1" dirty="0">
                <a:solidFill>
                  <a:srgbClr val="043377"/>
                </a:solidFill>
              </a:rPr>
              <a:t>реакцией с </a:t>
            </a:r>
            <a:r>
              <a:rPr lang="ru-RU" sz="1800" b="1" dirty="0" err="1">
                <a:solidFill>
                  <a:srgbClr val="043377"/>
                </a:solidFill>
              </a:rPr>
              <a:t>нингидрином</a:t>
            </a:r>
            <a:r>
              <a:rPr lang="ru-RU" sz="1800" b="1" dirty="0">
                <a:solidFill>
                  <a:srgbClr val="043377"/>
                </a:solidFill>
              </a:rPr>
              <a:t> (справа)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5B58F1-AC32-4FC5-AAE3-29E2E7BBD363}"/>
              </a:ext>
            </a:extLst>
          </p:cNvPr>
          <p:cNvSpPr txBox="1"/>
          <p:nvPr/>
        </p:nvSpPr>
        <p:spPr>
          <a:xfrm>
            <a:off x="4163152" y="435604"/>
            <a:ext cx="3066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43377"/>
                </a:solidFill>
              </a:rPr>
              <a:t>Определение дубильных веществ (слева)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4"/>
    </mc:Choice>
    <mc:Fallback xmlns="">
      <p:transition spd="slow" advTm="1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Реакция на сапонины 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8494219E-9E06-45F3-8E27-58048DBB01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11559"/>
              </p:ext>
            </p:extLst>
          </p:nvPr>
        </p:nvGraphicFramePr>
        <p:xfrm>
          <a:off x="977346" y="1120511"/>
          <a:ext cx="6775051" cy="3965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Документ" r:id="rId6" imgW="6428608" imgH="3758633" progId="Word.Document.12">
                  <p:embed/>
                </p:oleObj>
              </mc:Choice>
              <mc:Fallback>
                <p:oleObj name="Документ" r:id="rId6" imgW="6428608" imgH="3758633" progId="Word.Documen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ACE2A43D-A207-44E0-9B23-6EAC11919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7346" y="1120511"/>
                        <a:ext cx="6775051" cy="3965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8"/>
    </mc:Choice>
    <mc:Fallback xmlns="">
      <p:transition spd="slow" advTm="1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5F64E82-66B4-4B35-9E6C-3642A708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Реакция на сапонины, основанная на физических свойствах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61FA38-70FC-48CE-9CE2-F314FA110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75" y="1120511"/>
            <a:ext cx="6894994" cy="404483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5"/>
    </mc:Choice>
    <mc:Fallback xmlns="">
      <p:transition spd="slow" advTm="1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24235" y="846666"/>
            <a:ext cx="8867365" cy="4296833"/>
          </a:xfr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1. На основании анализа литературных источников можно сделать вывод, что трава кориандра посевного является перспективным сырьевым источником и может использоваться для создания лекарственных препаратов.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2. Охарактеризованы внешние признаки цельной свежей, свежезамороженной и высушенной травы кориандра посевного.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3. Был изучен микропрепарат листа «с поверхности» и поперечный срез черешка кинзы. Особенности анатомического строения: </a:t>
            </a:r>
            <a:r>
              <a:rPr lang="ru-RU" sz="1800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устьичный</a:t>
            </a: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комплекс </a:t>
            </a:r>
            <a:r>
              <a:rPr lang="ru-RU" sz="1800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аномоцитного</a:t>
            </a: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типа, устьица находятся на обеих сторонах листа, по краю листа клетки эпидермиса имеют сосочковидные выросты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4. Качественными реакциями выявлено присутствие различных биологически активных соединений, таких как флавоноиды, сапонины, аминокислоты, дубильные вещества, белки, </a:t>
            </a:r>
            <a:r>
              <a:rPr lang="el-GR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α</a:t>
            </a: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-аминокислоты, полисахариды.</a:t>
            </a: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5420809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Выводы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"/>
    </mc:Choice>
    <mc:Fallback xmlns="">
      <p:transition spd="slow" advTm="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5420809" cy="542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3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Актуальность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="" xmlns:a16="http://schemas.microsoft.com/office/drawing/2014/main" id="{09512594-612E-4554-BAE3-52642AD3FE1B}"/>
              </a:ext>
            </a:extLst>
          </p:cNvPr>
          <p:cNvSpPr/>
          <p:nvPr/>
        </p:nvSpPr>
        <p:spPr>
          <a:xfrm>
            <a:off x="337625" y="1415959"/>
            <a:ext cx="2440746" cy="1017027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Противосудорожное</a:t>
            </a:r>
          </a:p>
        </p:txBody>
      </p:sp>
      <p:sp>
        <p:nvSpPr>
          <p:cNvPr id="13" name="Блок-схема: альтернативный процесс 12">
            <a:extLst>
              <a:ext uri="{FF2B5EF4-FFF2-40B4-BE49-F238E27FC236}">
                <a16:creationId xmlns="" xmlns:a16="http://schemas.microsoft.com/office/drawing/2014/main" id="{0675FC1C-6EA3-4BA9-A96C-F9958DA118C6}"/>
              </a:ext>
            </a:extLst>
          </p:cNvPr>
          <p:cNvSpPr/>
          <p:nvPr/>
        </p:nvSpPr>
        <p:spPr>
          <a:xfrm>
            <a:off x="6865035" y="2939664"/>
            <a:ext cx="2278966" cy="994171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Дерматологическое</a:t>
            </a:r>
          </a:p>
        </p:txBody>
      </p:sp>
      <p:sp>
        <p:nvSpPr>
          <p:cNvPr id="14" name="Блок-схема: альтернативный процесс 13">
            <a:extLst>
              <a:ext uri="{FF2B5EF4-FFF2-40B4-BE49-F238E27FC236}">
                <a16:creationId xmlns="" xmlns:a16="http://schemas.microsoft.com/office/drawing/2014/main" id="{28924878-5B04-4C76-A7EE-8E4828701BD7}"/>
              </a:ext>
            </a:extLst>
          </p:cNvPr>
          <p:cNvSpPr/>
          <p:nvPr/>
        </p:nvSpPr>
        <p:spPr>
          <a:xfrm>
            <a:off x="2419644" y="4139957"/>
            <a:ext cx="2249954" cy="964469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Действие на сердечно-сосудистую систему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="" xmlns:a16="http://schemas.microsoft.com/office/drawing/2014/main" id="{B684C2C0-3209-4392-A481-06C8E85F7FF8}"/>
              </a:ext>
            </a:extLst>
          </p:cNvPr>
          <p:cNvSpPr/>
          <p:nvPr/>
        </p:nvSpPr>
        <p:spPr>
          <a:xfrm>
            <a:off x="5478485" y="4139956"/>
            <a:ext cx="2427558" cy="964469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sd="683646474">
                  <a:custGeom>
                    <a:avLst/>
                    <a:gdLst>
                      <a:gd name="connsiteX0" fmla="*/ 0 w 2427558"/>
                      <a:gd name="connsiteY0" fmla="*/ 160745 h 964469"/>
                      <a:gd name="connsiteX1" fmla="*/ 160745 w 2427558"/>
                      <a:gd name="connsiteY1" fmla="*/ 0 h 964469"/>
                      <a:gd name="connsiteX2" fmla="*/ 729383 w 2427558"/>
                      <a:gd name="connsiteY2" fmla="*/ 0 h 964469"/>
                      <a:gd name="connsiteX3" fmla="*/ 1192718 w 2427558"/>
                      <a:gd name="connsiteY3" fmla="*/ 0 h 964469"/>
                      <a:gd name="connsiteX4" fmla="*/ 1740296 w 2427558"/>
                      <a:gd name="connsiteY4" fmla="*/ 0 h 964469"/>
                      <a:gd name="connsiteX5" fmla="*/ 2266813 w 2427558"/>
                      <a:gd name="connsiteY5" fmla="*/ 0 h 964469"/>
                      <a:gd name="connsiteX6" fmla="*/ 2427558 w 2427558"/>
                      <a:gd name="connsiteY6" fmla="*/ 160745 h 964469"/>
                      <a:gd name="connsiteX7" fmla="*/ 2427558 w 2427558"/>
                      <a:gd name="connsiteY7" fmla="*/ 462945 h 964469"/>
                      <a:gd name="connsiteX8" fmla="*/ 2427558 w 2427558"/>
                      <a:gd name="connsiteY8" fmla="*/ 803724 h 964469"/>
                      <a:gd name="connsiteX9" fmla="*/ 2266813 w 2427558"/>
                      <a:gd name="connsiteY9" fmla="*/ 964469 h 964469"/>
                      <a:gd name="connsiteX10" fmla="*/ 1698175 w 2427558"/>
                      <a:gd name="connsiteY10" fmla="*/ 964469 h 964469"/>
                      <a:gd name="connsiteX11" fmla="*/ 1150597 w 2427558"/>
                      <a:gd name="connsiteY11" fmla="*/ 964469 h 964469"/>
                      <a:gd name="connsiteX12" fmla="*/ 624080 w 2427558"/>
                      <a:gd name="connsiteY12" fmla="*/ 964469 h 964469"/>
                      <a:gd name="connsiteX13" fmla="*/ 160745 w 2427558"/>
                      <a:gd name="connsiteY13" fmla="*/ 964469 h 964469"/>
                      <a:gd name="connsiteX14" fmla="*/ 0 w 2427558"/>
                      <a:gd name="connsiteY14" fmla="*/ 803724 h 964469"/>
                      <a:gd name="connsiteX15" fmla="*/ 0 w 2427558"/>
                      <a:gd name="connsiteY15" fmla="*/ 488664 h 964469"/>
                      <a:gd name="connsiteX16" fmla="*/ 0 w 2427558"/>
                      <a:gd name="connsiteY16" fmla="*/ 160745 h 964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27558" h="964469" fill="none" extrusionOk="0">
                        <a:moveTo>
                          <a:pt x="0" y="160745"/>
                        </a:moveTo>
                        <a:cubicBezTo>
                          <a:pt x="-19280" y="56721"/>
                          <a:pt x="65534" y="7132"/>
                          <a:pt x="160745" y="0"/>
                        </a:cubicBezTo>
                        <a:cubicBezTo>
                          <a:pt x="373189" y="-10188"/>
                          <a:pt x="513771" y="66215"/>
                          <a:pt x="729383" y="0"/>
                        </a:cubicBezTo>
                        <a:cubicBezTo>
                          <a:pt x="944995" y="-66215"/>
                          <a:pt x="1074814" y="41820"/>
                          <a:pt x="1192718" y="0"/>
                        </a:cubicBezTo>
                        <a:cubicBezTo>
                          <a:pt x="1310622" y="-41820"/>
                          <a:pt x="1576537" y="9614"/>
                          <a:pt x="1740296" y="0"/>
                        </a:cubicBezTo>
                        <a:cubicBezTo>
                          <a:pt x="1904055" y="-9614"/>
                          <a:pt x="2096982" y="22739"/>
                          <a:pt x="2266813" y="0"/>
                        </a:cubicBezTo>
                        <a:cubicBezTo>
                          <a:pt x="2365923" y="1239"/>
                          <a:pt x="2423306" y="49664"/>
                          <a:pt x="2427558" y="160745"/>
                        </a:cubicBezTo>
                        <a:cubicBezTo>
                          <a:pt x="2452223" y="289229"/>
                          <a:pt x="2409972" y="312407"/>
                          <a:pt x="2427558" y="462945"/>
                        </a:cubicBezTo>
                        <a:cubicBezTo>
                          <a:pt x="2445144" y="613483"/>
                          <a:pt x="2424175" y="659409"/>
                          <a:pt x="2427558" y="803724"/>
                        </a:cubicBezTo>
                        <a:cubicBezTo>
                          <a:pt x="2442449" y="871507"/>
                          <a:pt x="2359511" y="967756"/>
                          <a:pt x="2266813" y="964469"/>
                        </a:cubicBezTo>
                        <a:cubicBezTo>
                          <a:pt x="2093315" y="1012794"/>
                          <a:pt x="1889079" y="911750"/>
                          <a:pt x="1698175" y="964469"/>
                        </a:cubicBezTo>
                        <a:cubicBezTo>
                          <a:pt x="1507271" y="1017188"/>
                          <a:pt x="1390582" y="930428"/>
                          <a:pt x="1150597" y="964469"/>
                        </a:cubicBezTo>
                        <a:cubicBezTo>
                          <a:pt x="910612" y="998510"/>
                          <a:pt x="887303" y="908598"/>
                          <a:pt x="624080" y="964469"/>
                        </a:cubicBezTo>
                        <a:cubicBezTo>
                          <a:pt x="360857" y="1020340"/>
                          <a:pt x="328903" y="919307"/>
                          <a:pt x="160745" y="964469"/>
                        </a:cubicBezTo>
                        <a:cubicBezTo>
                          <a:pt x="73783" y="961479"/>
                          <a:pt x="2888" y="877981"/>
                          <a:pt x="0" y="803724"/>
                        </a:cubicBezTo>
                        <a:cubicBezTo>
                          <a:pt x="-17579" y="726545"/>
                          <a:pt x="23501" y="632015"/>
                          <a:pt x="0" y="488664"/>
                        </a:cubicBezTo>
                        <a:cubicBezTo>
                          <a:pt x="-23501" y="345313"/>
                          <a:pt x="38688" y="276942"/>
                          <a:pt x="0" y="160745"/>
                        </a:cubicBezTo>
                        <a:close/>
                      </a:path>
                      <a:path w="2427558" h="964469" stroke="0" extrusionOk="0">
                        <a:moveTo>
                          <a:pt x="0" y="160745"/>
                        </a:moveTo>
                        <a:cubicBezTo>
                          <a:pt x="6485" y="72364"/>
                          <a:pt x="72077" y="4757"/>
                          <a:pt x="160745" y="0"/>
                        </a:cubicBezTo>
                        <a:cubicBezTo>
                          <a:pt x="386987" y="-13172"/>
                          <a:pt x="523516" y="1529"/>
                          <a:pt x="624080" y="0"/>
                        </a:cubicBezTo>
                        <a:cubicBezTo>
                          <a:pt x="724645" y="-1529"/>
                          <a:pt x="998932" y="14155"/>
                          <a:pt x="1129536" y="0"/>
                        </a:cubicBezTo>
                        <a:cubicBezTo>
                          <a:pt x="1260140" y="-14155"/>
                          <a:pt x="1403754" y="14295"/>
                          <a:pt x="1592871" y="0"/>
                        </a:cubicBezTo>
                        <a:cubicBezTo>
                          <a:pt x="1781988" y="-14295"/>
                          <a:pt x="2113457" y="52040"/>
                          <a:pt x="2266813" y="0"/>
                        </a:cubicBezTo>
                        <a:cubicBezTo>
                          <a:pt x="2334457" y="-2698"/>
                          <a:pt x="2424910" y="67563"/>
                          <a:pt x="2427558" y="160745"/>
                        </a:cubicBezTo>
                        <a:cubicBezTo>
                          <a:pt x="2462593" y="257918"/>
                          <a:pt x="2400588" y="329868"/>
                          <a:pt x="2427558" y="462945"/>
                        </a:cubicBezTo>
                        <a:cubicBezTo>
                          <a:pt x="2454528" y="596022"/>
                          <a:pt x="2400373" y="652694"/>
                          <a:pt x="2427558" y="803724"/>
                        </a:cubicBezTo>
                        <a:cubicBezTo>
                          <a:pt x="2425853" y="903002"/>
                          <a:pt x="2358716" y="979269"/>
                          <a:pt x="2266813" y="964469"/>
                        </a:cubicBezTo>
                        <a:cubicBezTo>
                          <a:pt x="2143228" y="1008678"/>
                          <a:pt x="2020590" y="957450"/>
                          <a:pt x="1782417" y="964469"/>
                        </a:cubicBezTo>
                        <a:cubicBezTo>
                          <a:pt x="1544244" y="971488"/>
                          <a:pt x="1394996" y="940847"/>
                          <a:pt x="1298022" y="964469"/>
                        </a:cubicBezTo>
                        <a:cubicBezTo>
                          <a:pt x="1201049" y="988091"/>
                          <a:pt x="1009394" y="934755"/>
                          <a:pt x="771505" y="964469"/>
                        </a:cubicBezTo>
                        <a:cubicBezTo>
                          <a:pt x="533616" y="994183"/>
                          <a:pt x="343729" y="896736"/>
                          <a:pt x="160745" y="964469"/>
                        </a:cubicBezTo>
                        <a:cubicBezTo>
                          <a:pt x="66219" y="965940"/>
                          <a:pt x="6654" y="888271"/>
                          <a:pt x="0" y="803724"/>
                        </a:cubicBezTo>
                        <a:cubicBezTo>
                          <a:pt x="-15393" y="714616"/>
                          <a:pt x="12371" y="597322"/>
                          <a:pt x="0" y="488664"/>
                        </a:cubicBezTo>
                        <a:cubicBezTo>
                          <a:pt x="-12371" y="380006"/>
                          <a:pt x="10134" y="292527"/>
                          <a:pt x="0" y="160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Противодиабетическое</a:t>
            </a:r>
          </a:p>
        </p:txBody>
      </p:sp>
      <p:sp>
        <p:nvSpPr>
          <p:cNvPr id="16" name="Блок-схема: альтернативный процесс 15">
            <a:extLst>
              <a:ext uri="{FF2B5EF4-FFF2-40B4-BE49-F238E27FC236}">
                <a16:creationId xmlns="" xmlns:a16="http://schemas.microsoft.com/office/drawing/2014/main" id="{98CB9138-42E7-4F5A-B348-A791C9B38971}"/>
              </a:ext>
            </a:extLst>
          </p:cNvPr>
          <p:cNvSpPr/>
          <p:nvPr/>
        </p:nvSpPr>
        <p:spPr>
          <a:xfrm>
            <a:off x="248471" y="2939665"/>
            <a:ext cx="2371637" cy="1069894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Антибактериальное противогрибковое</a:t>
            </a:r>
          </a:p>
        </p:txBody>
      </p:sp>
      <p:sp>
        <p:nvSpPr>
          <p:cNvPr id="17" name="Блок-схема: альтернативный процесс 16">
            <a:extLst>
              <a:ext uri="{FF2B5EF4-FFF2-40B4-BE49-F238E27FC236}">
                <a16:creationId xmlns="" xmlns:a16="http://schemas.microsoft.com/office/drawing/2014/main" id="{8FC4C164-9E08-4F2C-B6CF-207678A5DD26}"/>
              </a:ext>
            </a:extLst>
          </p:cNvPr>
          <p:cNvSpPr/>
          <p:nvPr/>
        </p:nvSpPr>
        <p:spPr>
          <a:xfrm>
            <a:off x="6806695" y="1637387"/>
            <a:ext cx="2271365" cy="994171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Седативно</a:t>
            </a:r>
            <a:r>
              <a:rPr lang="ru-RU" b="1" dirty="0"/>
              <a:t>-снотворное</a:t>
            </a:r>
          </a:p>
        </p:txBody>
      </p:sp>
      <p:sp>
        <p:nvSpPr>
          <p:cNvPr id="18" name="Блок-схема: альтернативный процесс 17">
            <a:extLst>
              <a:ext uri="{FF2B5EF4-FFF2-40B4-BE49-F238E27FC236}">
                <a16:creationId xmlns="" xmlns:a16="http://schemas.microsoft.com/office/drawing/2014/main" id="{A03FB2F0-4508-42FA-BFFA-682B65D3EBEF}"/>
              </a:ext>
            </a:extLst>
          </p:cNvPr>
          <p:cNvSpPr/>
          <p:nvPr/>
        </p:nvSpPr>
        <p:spPr>
          <a:xfrm>
            <a:off x="2841363" y="880826"/>
            <a:ext cx="2564320" cy="967197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/>
              <a:t>Анксиолитическое</a:t>
            </a:r>
            <a:endParaRPr lang="ru-RU" sz="1800" b="1" dirty="0"/>
          </a:p>
        </p:txBody>
      </p:sp>
      <p:sp>
        <p:nvSpPr>
          <p:cNvPr id="19" name="Блок-схема: альтернативный процесс 18">
            <a:extLst>
              <a:ext uri="{FF2B5EF4-FFF2-40B4-BE49-F238E27FC236}">
                <a16:creationId xmlns="" xmlns:a16="http://schemas.microsoft.com/office/drawing/2014/main" id="{BC8D0781-A780-438A-ACD6-C06B7A46A09D}"/>
              </a:ext>
            </a:extLst>
          </p:cNvPr>
          <p:cNvSpPr/>
          <p:nvPr/>
        </p:nvSpPr>
        <p:spPr>
          <a:xfrm>
            <a:off x="5810923" y="582250"/>
            <a:ext cx="2704427" cy="919433"/>
          </a:xfrm>
          <a:prstGeom prst="flowChartAlternateProcess">
            <a:avLst/>
          </a:prstGeom>
          <a:solidFill>
            <a:srgbClr val="04337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Влияние на </a:t>
            </a:r>
            <a:r>
              <a:rPr lang="ru-RU" sz="1400" b="1" dirty="0" err="1"/>
              <a:t>мнестические</a:t>
            </a:r>
            <a:r>
              <a:rPr lang="ru-RU" sz="1400" b="1" dirty="0"/>
              <a:t> функции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2835D3F9-272A-4581-9A5E-087567191503}"/>
              </a:ext>
            </a:extLst>
          </p:cNvPr>
          <p:cNvCxnSpPr>
            <a:cxnSpLocks/>
          </p:cNvCxnSpPr>
          <p:nvPr/>
        </p:nvCxnSpPr>
        <p:spPr>
          <a:xfrm flipV="1">
            <a:off x="5747930" y="1462063"/>
            <a:ext cx="870919" cy="111935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4B8F056C-2469-4B69-90FC-867D1A4E2AA7}"/>
              </a:ext>
            </a:extLst>
          </p:cNvPr>
          <p:cNvCxnSpPr>
            <a:cxnSpLocks/>
          </p:cNvCxnSpPr>
          <p:nvPr/>
        </p:nvCxnSpPr>
        <p:spPr>
          <a:xfrm flipV="1">
            <a:off x="4346917" y="1848024"/>
            <a:ext cx="0" cy="694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="" xmlns:a16="http://schemas.microsoft.com/office/drawing/2014/main" id="{71651BCC-C2D4-4EB6-8B26-9B3328F0F48D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2778371" y="1924473"/>
            <a:ext cx="988656" cy="6816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C1B0DD39-B26D-457A-9B51-E8005D49EE1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620108" y="3461225"/>
            <a:ext cx="1227406" cy="133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A1FA1C03-3FB6-43F2-BABD-BEE95794369B}"/>
              </a:ext>
            </a:extLst>
          </p:cNvPr>
          <p:cNvCxnSpPr>
            <a:cxnSpLocks/>
          </p:cNvCxnSpPr>
          <p:nvPr/>
        </p:nvCxnSpPr>
        <p:spPr>
          <a:xfrm>
            <a:off x="4297680" y="3461225"/>
            <a:ext cx="0" cy="7264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58421D18-9467-4841-B032-943774B412A8}"/>
              </a:ext>
            </a:extLst>
          </p:cNvPr>
          <p:cNvCxnSpPr>
            <a:cxnSpLocks/>
          </p:cNvCxnSpPr>
          <p:nvPr/>
        </p:nvCxnSpPr>
        <p:spPr>
          <a:xfrm>
            <a:off x="5478485" y="3461225"/>
            <a:ext cx="401046" cy="725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="" xmlns:a16="http://schemas.microsoft.com/office/drawing/2014/main" id="{21675485-D3E6-4B94-B1B0-74B8DF2524D0}"/>
              </a:ext>
            </a:extLst>
          </p:cNvPr>
          <p:cNvCxnSpPr>
            <a:cxnSpLocks/>
          </p:cNvCxnSpPr>
          <p:nvPr/>
        </p:nvCxnSpPr>
        <p:spPr>
          <a:xfrm flipV="1">
            <a:off x="5815229" y="2420494"/>
            <a:ext cx="991466" cy="3930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="" xmlns:a16="http://schemas.microsoft.com/office/drawing/2014/main" id="{E8313C51-C93A-4327-8F22-F6F973D2D0B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791919" y="3357423"/>
            <a:ext cx="1073116" cy="79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Блок-схема: альтернативный процесс 36">
            <a:extLst>
              <a:ext uri="{FF2B5EF4-FFF2-40B4-BE49-F238E27FC236}">
                <a16:creationId xmlns="" xmlns:a16="http://schemas.microsoft.com/office/drawing/2014/main" id="{5D352883-DB0D-47F8-A52F-DBDFD798EFEE}"/>
              </a:ext>
            </a:extLst>
          </p:cNvPr>
          <p:cNvSpPr/>
          <p:nvPr/>
        </p:nvSpPr>
        <p:spPr>
          <a:xfrm>
            <a:off x="3156857" y="2498205"/>
            <a:ext cx="2746536" cy="1003764"/>
          </a:xfrm>
          <a:prstGeom prst="flowChartAlternateProcess">
            <a:avLst/>
          </a:prstGeom>
          <a:solidFill>
            <a:srgbClr val="DCEBFF"/>
          </a:solidFill>
          <a:ln w="19050">
            <a:solidFill>
              <a:srgbClr val="04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Фармакологическое действие травы кориандра посевного</a:t>
            </a:r>
            <a:endParaRPr lang="ru-RU" sz="1800" b="1" dirty="0">
              <a:solidFill>
                <a:srgbClr val="043377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0"/>
    </mc:Choice>
    <mc:Fallback xmlns="">
      <p:transition spd="slow" advTm="8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6666"/>
            <a:ext cx="9144000" cy="4296833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Спасибо за внимание</a:t>
            </a:r>
            <a: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b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4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4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105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Готовы </a:t>
            </a:r>
            <a:r>
              <a:rPr lang="ru-RU" sz="105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ответить на Ваши </a:t>
            </a:r>
            <a:r>
              <a:rPr lang="ru-RU" sz="105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вопросы: tatyana_kovaleva_75@inbox.ru</a:t>
            </a:r>
            <a:endParaRPr lang="ru-RU" sz="1050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19485" y="1666313"/>
            <a:ext cx="5420809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452E65-792D-4921-BFD9-488808C88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118" y="1771345"/>
            <a:ext cx="4279763" cy="288365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"/>
    </mc:Choice>
    <mc:Fallback xmlns="">
      <p:transition spd="slow" advTm="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75644" y="784557"/>
            <a:ext cx="8552669" cy="3799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Цель: </a:t>
            </a: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изучение характеристик подлинности травы кориандра посевного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Задачи: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1. Провести информационно-аналитическое исследование научной литературы о кориандре посевном.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2.Изучить внешние признаки свежей, высушенной и замороженной травы кориандра посевного;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3.Изучить особенности анатомического строения свежей, высушенной и замороженной травы кориандра посевного;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4.Исследовать микроскопические признаки травы кориандра посевного.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5.Изучить качественный состав групп биологически активных веществ травы кориандра посевного различных способов консервации;</a:t>
            </a: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5420809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Цель и задачи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7"/>
    </mc:Choice>
    <mc:Fallback xmlns="">
      <p:transition spd="slow" advTm="4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24235" y="846666"/>
            <a:ext cx="8910908" cy="418253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Объект </a:t>
            </a:r>
            <a:r>
              <a:rPr lang="ru-RU" sz="24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исследования: 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трава кориандра сорта «Венера», выращен из семян фирмы «Аэлита»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Методы</a:t>
            </a:r>
            <a:r>
              <a:rPr lang="ru-RU" sz="24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Государственная 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Фармакопея XIV издания ОФС.1.5.1.0002.15 «Травы» и ОФС.1.5.3.0003.15 «Техника микроскопического и микрохимического исследования лекарственного растительного сырья и лекарственных растительных препаратов».</a:t>
            </a:r>
          </a:p>
          <a:p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Микроскопическое исследование проводилось с использованием микроскопа ЛОМО МикМед-6 (окуляр 10× и объективы: 10×, 40×, 100×), снимки были сделаны на цифровую камеру Sony </a:t>
            </a:r>
            <a:r>
              <a:rPr lang="ru-RU" sz="2400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Xperia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Z3 </a:t>
            </a:r>
            <a:r>
              <a:rPr lang="ru-RU" sz="2400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compact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и обработаны в программе Microsoft Office Picture Manager 2015 года</a:t>
            </a:r>
          </a:p>
          <a:p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Качественные реакции на группы биологически активных веществ с водными и водно-спиртовыми извлечениями (70 %  этанол) 1:10.</a:t>
            </a:r>
          </a:p>
          <a:p>
            <a:pPr marL="0" indent="0" algn="l">
              <a:buNone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5420809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Объекты и методы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0"/>
    </mc:Choice>
    <mc:Fallback xmlns="">
      <p:transition spd="slow" advTm="6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447143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Изучение внешних признаков травы кориандра посевного </a:t>
            </a:r>
            <a:b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Herba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Coriandri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sativi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)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92E498F-68DE-424B-A4FD-8095679B3E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8" y="1279785"/>
            <a:ext cx="8139800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90"/>
    </mc:Choice>
    <mc:Fallback xmlns="">
      <p:transition spd="slow" advTm="7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447143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Изучение микроскопических признаков травы кориандра посевного (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Folia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Coriandri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sativi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)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2285" y="4504076"/>
            <a:ext cx="609600" cy="609600"/>
          </a:xfrm>
          <a:prstGeom prst="rect">
            <a:avLst/>
          </a:prstGeom>
        </p:spPr>
      </p:pic>
      <p:pic>
        <p:nvPicPr>
          <p:cNvPr id="8194" name="Picture 2" descr="https://sun9-21.userapi.com/s/v1/ig2/iwpDra6nCRoY-wR1VsLJnQWDZwD8ZTxK8FlECp2n5Ny9xNO5cBBt0xf0Ft885tKTOZSdOUiJVbNKOxl1sM0g03mQ.jpg?size=1473x685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666"/>
            <a:ext cx="9144000" cy="426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1"/>
    </mc:Choice>
    <mc:Fallback xmlns="">
      <p:transition spd="slow" advTm="1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447143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Микропрепарат листа кориандра посевного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7199" y="4066710"/>
            <a:ext cx="609600" cy="609600"/>
          </a:xfrm>
          <a:prstGeom prst="rect">
            <a:avLst/>
          </a:prstGeom>
        </p:spPr>
      </p:pic>
      <p:pic>
        <p:nvPicPr>
          <p:cNvPr id="9218" name="Picture 2" descr="https://sun1-24.userapi.com/s/v1/ig2/kZtkvvm0OjRg7BO05xaajBSfbqBlIjDXMmTlZFL4c-NpBTjeHiMRAw-WIkUpxUR8T9xaC4eFnOYIIBdRtlIBM0Y-.jpg?size=1459x655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666"/>
            <a:ext cx="9096316" cy="40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447143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Поперечный срез черешка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10242" name="Picture 2" descr="https://sun1-85.userapi.com/s/v1/ig2/Q4M8Y1u9WysrFZHqyiey88wpgu814MifFHAqdeR1sc-CkhaZtKiPp3PV-Ngr2W-_n7OaD4UsVzdPkM5yAuwsl0Q8.jpg?size=1418x689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666"/>
            <a:ext cx="8950230" cy="42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76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0"/>
    </mc:Choice>
    <mc:Fallback xmlns="">
      <p:transition spd="slow" advTm="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7807569" y="57550"/>
            <a:ext cx="1093444" cy="735356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7250195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Микроскопия корня кориандра посевного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413" y="4437369"/>
            <a:ext cx="609600" cy="609600"/>
          </a:xfrm>
          <a:prstGeom prst="rect">
            <a:avLst/>
          </a:prstGeom>
        </p:spPr>
      </p:pic>
      <p:pic>
        <p:nvPicPr>
          <p:cNvPr id="11266" name="Picture 2" descr="https://sun9-81.userapi.com/s/v1/ig2/JRzcZVT_WtpEeN0oGCVFjj7o0nQZXD3d_pe57QHZjgw1rE-p3H88E9UFyef9p_n2RvCzVXE7ZkbwmC9BHsW4RsVw.jpg?size=1413x660&amp;quality=96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" y="972568"/>
            <a:ext cx="8802276" cy="411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0"/>
    </mc:Choice>
    <mc:Fallback xmlns="">
      <p:transition spd="slow" advTm="1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F32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</TotalTime>
  <Words>438</Words>
  <Application>Microsoft Office PowerPoint</Application>
  <PresentationFormat>Экран (16:9)</PresentationFormat>
  <Paragraphs>52</Paragraphs>
  <Slides>20</Slides>
  <Notes>0</Notes>
  <HiddenSlides>0</HiddenSlides>
  <MMClips>20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黑体</vt:lpstr>
      <vt:lpstr>Wingdings</vt:lpstr>
      <vt:lpstr>Office Theme</vt:lpstr>
      <vt:lpstr>Документ</vt:lpstr>
      <vt:lpstr>Изучение макро- и микроскопических характеристик и качественного состава БАВ травы кориандра посевного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     Готовы ответить на Ваши вопросы: tatyana_kovaleva_75@inbox.ru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Глыбочко Петр Витальевич</dc:title>
  <dc:creator>Microsoft Office User</dc:creator>
  <cp:lastModifiedBy>Дорогой</cp:lastModifiedBy>
  <cp:revision>54</cp:revision>
  <dcterms:created xsi:type="dcterms:W3CDTF">2018-01-12T12:25:20Z</dcterms:created>
  <dcterms:modified xsi:type="dcterms:W3CDTF">2022-05-12T15:48:44Z</dcterms:modified>
</cp:coreProperties>
</file>