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1"/>
  </p:normalViewPr>
  <p:slideViewPr>
    <p:cSldViewPr snapToGrid="0" snapToObjects="1">
      <p:cViewPr varScale="1">
        <p:scale>
          <a:sx n="108" d="100"/>
          <a:sy n="108" d="100"/>
        </p:scale>
        <p:origin x="736" y="-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1DD85-6673-3F41-917C-7F3FA23629F0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27E18D-92A6-244E-9351-7C6F754CC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4F78110B-7422-83AE-D62E-8D7803FE6DF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79581488-1AD5-CEE3-9CB6-209F362A43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A75C4A0A-9293-F97D-4DE8-2749D138CB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2D10F90-60F4-004B-8162-BB3F7AED6799}" type="slidenum">
              <a:rPr lang="en-US" altLang="en-US" smtClean="0">
                <a:latin typeface="Helvetica" pitchFamily="2" charset="0"/>
                <a:ea typeface="MS PGothic" panose="020B0600070205080204" pitchFamily="34" charset="-128"/>
              </a:rPr>
              <a:pPr/>
              <a:t>1</a:t>
            </a:fld>
            <a:endParaRPr lang="en-US" altLang="en-US">
              <a:latin typeface="Helvetica" pitchFamily="2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774C6-1AA1-1251-1922-ABCC18446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0C34CC5-17CA-832C-416D-020B8C4DE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C2DAD8-086C-074F-3674-30240ACC7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F6D3A0-B268-AA00-6CA6-7C3CB4F9C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57848B-A0B0-9A37-5A57-6C1A036F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70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46098-1E7E-D158-781A-2127DADAA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842D71-668F-6AF4-D6F4-C00A62717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F31390-494F-3784-3750-612B56C5B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564CEC-65E6-D0F3-5B7C-1F826B58E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B8D4AD-E429-EBBD-CFE8-BDBCEFE54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29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DDB1DCF-58CD-EE6C-451D-BE5ADFE577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EF0A7A-B0C8-6C59-7278-EF25A0EF4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BEEC2C-5D74-A895-D7BD-51652C000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B6D114-4FAC-472B-E223-D91E0143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336A9-BC89-D120-B7C0-E53B7A330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80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2ABFE7-FCE0-BE53-2473-3D52EBBE1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0956B5-05D9-78A3-A87A-8E1EE7CB6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665671-8D86-AABD-8EC0-E1958759F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A23B53-39FC-99DA-6BC7-AC9B2AF9B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DEE1CE-3C17-B438-860A-CF569BBF0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49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35F075-1148-4890-9E74-07DF77EF0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F20C6A-D251-E9C3-1CDB-D9EEAF76C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DFA2F8-66C1-7CF0-7622-57C4EF5B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30A692-2785-069C-D90B-4B7471728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3EBFC9-4B50-35BA-0D9C-617A9327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45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D82C2F-E9EE-A85D-30DB-5C905AC0A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FA36B5-59BE-3752-2480-4969B7A42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C3BDEB-A749-50F9-2744-9F96E5823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902940-A832-7AC8-A495-F449B0FF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AF887F-55B4-B925-51BD-195B7D90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E58103-E811-DEC6-5BF7-FA17F4653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00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F56E5-9115-136D-C6FA-B03D1940E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2BEA24-B454-8B5A-16BC-4CF16EF48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B55AF5-527A-5A3C-4110-907D39C9D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C2CD9C2-D9A7-30AA-472E-90B8BEFC8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BCD4088-CB4A-E531-71A3-F35D228960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906E950-C455-1D6B-24FE-677574C06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8329132-1016-D300-2B89-84D853E63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20B4F9E-39E6-BD90-C23A-713E4839D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4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E3D445-E765-CF6A-997B-82E4A404B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1E51C10-B696-C9B8-5284-79CA132E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1D0C33A-BBCB-FE85-9627-430BAEFBB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E0A7CAE-CF5A-6179-4D6E-C3BF2AA7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2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EED06D-508D-0E69-8180-DF81C716D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361224E-089F-C1CE-8F70-CB93BEA8D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ED71114-E740-1E59-BB18-6F5BDE1E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02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28F38-A56B-C971-08C3-AE70DCB94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E9B4E6-258A-E5E6-247C-31CA1543C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9A7A8F-A097-793B-4E94-EE8711A8D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250303F-8105-D505-38A9-9FDBAF78E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0AEE7E-BF5D-AE08-B109-ED858955C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CE728D-0694-33AC-F9C7-A8D96F82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12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0B6691-9752-A057-8041-012C2E5E7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BFD841B-B5D0-EA48-2F79-545753C27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55CA9B-ACC9-19EB-7579-249F4F58DA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FE5572-7DCF-B8A8-4E6F-DC5E5A560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45FA89-DD0A-1B58-8602-21F0B532E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9D7BD36-2B1B-569D-5382-41673275B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50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15947D-09C1-279C-8B54-F3584F191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DBD5EA-A043-7E09-BBCB-39E523940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17BEE6-5408-E59D-4B1F-2A9DBF43B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0F942-9E69-2243-8557-721AD5A7F31C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9EBE3F-900D-D592-26C2-F1593E270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D74BE5-5108-5EE3-F49D-64FFA481C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7B944-DA36-0B47-8AB3-5797336B4B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74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9" descr="https://lh5.googleusercontent.com/E1En67J0ss9-XWwRs1gGx5DOxgRSYITPLHgS5Xj50x_Z9tqO68en1OsdKOj9pMnDr2QfzMx74iRuD9tWRmRSF7v6u2AIuJ9Iec3rAEFxVpRSiq6tnox2-P3qNwGB21elOVJ9y_G7HIQ8gg">
            <a:extLst>
              <a:ext uri="{FF2B5EF4-FFF2-40B4-BE49-F238E27FC236}">
                <a16:creationId xmlns:a16="http://schemas.microsoft.com/office/drawing/2014/main" id="{339BFB98-2B24-526E-0755-95E7B4636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48" r="12907"/>
          <a:stretch>
            <a:fillRect/>
          </a:stretch>
        </p:blipFill>
        <p:spPr bwMode="auto">
          <a:xfrm>
            <a:off x="-189154" y="296884"/>
            <a:ext cx="12570308" cy="7925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7">
            <a:extLst>
              <a:ext uri="{FF2B5EF4-FFF2-40B4-BE49-F238E27FC236}">
                <a16:creationId xmlns:a16="http://schemas.microsoft.com/office/drawing/2014/main" id="{17F957FB-7163-D0AE-A463-826272E8A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627" y="3301664"/>
            <a:ext cx="4542770" cy="229406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</a:ln>
        </p:spPr>
        <p:txBody>
          <a:bodyPr lIns="169334" tIns="84667" rIns="169334" bIns="169334"/>
          <a:lstStyle>
            <a:lvl1pPr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-111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-111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-111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-111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-111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-111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-111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-111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-111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  <a:defRPr/>
            </a:pPr>
            <a:r>
              <a:rPr lang="ru-RU" sz="931" dirty="0"/>
              <a:t>        </a:t>
            </a:r>
            <a:r>
              <a:rPr lang="ru-RU" sz="800" dirty="0"/>
              <a:t>Объект исследования – 30 самца крыс линии Wistar. Животные были разделены на 2 экспериментальные группы:</a:t>
            </a:r>
          </a:p>
          <a:p>
            <a:pPr algn="just">
              <a:buFontTx/>
              <a:buNone/>
              <a:defRPr/>
            </a:pPr>
            <a:r>
              <a:rPr lang="ru-RU" sz="800" dirty="0"/>
              <a:t>     1) Смешанная жировая дистрофия печени (СЖДП) (</a:t>
            </a:r>
            <a:r>
              <a:rPr lang="ru-RU" sz="800" dirty="0" err="1"/>
              <a:t>n</a:t>
            </a:r>
            <a:r>
              <a:rPr lang="ru-RU" sz="800" dirty="0"/>
              <a:t>=15) – крысы, получавшие корм, содержащий пищевые компоненты в следующих соотношениях (по массе): 31% белок, 15% животный жир, 30% фруктоза, 13% целлюлоза, 5% минеральные вещества, 1% витамины и 10% раствор этилового спирта вместо питьевой воды </a:t>
            </a:r>
            <a:r>
              <a:rPr lang="en-US" sz="800" dirty="0"/>
              <a:t>[3]</a:t>
            </a:r>
            <a:r>
              <a:rPr lang="ru-RU" sz="800" dirty="0"/>
              <a:t>.</a:t>
            </a:r>
          </a:p>
          <a:p>
            <a:pPr algn="just">
              <a:buFontTx/>
              <a:buNone/>
              <a:defRPr/>
            </a:pPr>
            <a:r>
              <a:rPr lang="ru-RU" sz="800" dirty="0"/>
              <a:t>      2) Контроль (К) (n=15) – здоровые, интактные крысы, которые получали стандартизированный корм для грызунов и обычную питьевую воду.</a:t>
            </a:r>
          </a:p>
          <a:p>
            <a:pPr algn="just">
              <a:buNone/>
              <a:defRPr/>
            </a:pPr>
            <a:r>
              <a:rPr lang="ru-RU" sz="800"/>
              <a:t>        С </a:t>
            </a:r>
            <a:r>
              <a:rPr lang="ru-RU" sz="800" dirty="0"/>
              <a:t>целью оценки метаболических нарушений у экспериментальных животных оценивали: биохимические показатели (концентрацию общего билирубина и прямой его фракции, активность ферментов щелочной фосфатазы, аспартатаминотрансферазы, аланинаминотрансферазы, уровень общего холестерина и триглицеридов). Для подтверждения развития жировой дистрофии выполнено гистологическое исследование проводилось методом световой микроскопии, окраска гематоксилин-эозин, увеличение 40х.</a:t>
            </a:r>
          </a:p>
          <a:p>
            <a:pPr algn="just">
              <a:buFontTx/>
              <a:buNone/>
              <a:defRPr/>
            </a:pPr>
            <a:r>
              <a:rPr lang="ru-RU" sz="800" dirty="0"/>
              <a:t>      Для представления полученных данных использовались следующие показатели статистики: среднее арифметическое значение и ошибка среднего. </a:t>
            </a:r>
            <a:br>
              <a:rPr lang="ru-RU" sz="800" dirty="0"/>
            </a:br>
            <a:endParaRPr lang="en-US" altLang="en-US" sz="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Text Box 7">
            <a:extLst>
              <a:ext uri="{FF2B5EF4-FFF2-40B4-BE49-F238E27FC236}">
                <a16:creationId xmlns:a16="http://schemas.microsoft.com/office/drawing/2014/main" id="{B23BE0E2-BE15-CDED-303F-7B780568C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051" y="1559177"/>
            <a:ext cx="4554529" cy="823820"/>
          </a:xfrm>
          <a:prstGeom prst="rect">
            <a:avLst/>
          </a:prstGeom>
          <a:solidFill>
            <a:schemeClr val="bg1"/>
          </a:solidFill>
          <a:ln w="76200" algn="ctr">
            <a:solidFill>
              <a:schemeClr val="tx1"/>
            </a:solidFill>
            <a:miter lim="800000"/>
            <a:headEnd/>
            <a:tailEnd/>
          </a:ln>
        </p:spPr>
        <p:txBody>
          <a:bodyPr lIns="169334" tIns="84667" rIns="169334" bIns="169334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Жировая дистрофия печени (ЖДП) объединяет интересы различных специалистов (терапевтов, педиатров, кардиологов, гастроэнтерологов, эндокринологов). Она имеет широкую распространенность и социальную значимость </a:t>
            </a:r>
            <a:r>
              <a:rPr lang="en-US" sz="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[1]. </a:t>
            </a:r>
            <a:r>
              <a:rPr lang="ru-RU" sz="750" dirty="0"/>
              <a:t>В настоящее время, в виду отсутствия четкого понимания причин и механизмов развития гепатопатий неинфекционной этиологии, нет эффективных методов профилактики и лечения этих состояний. Ключевую роль в изучении этиологии и патогенеза играет поиск адекватных экспериментальных моделей печеночной недостаточности </a:t>
            </a:r>
            <a:r>
              <a:rPr lang="en-US" sz="750" dirty="0"/>
              <a:t>[2].</a:t>
            </a:r>
            <a:endParaRPr lang="ru-RU" sz="750" dirty="0"/>
          </a:p>
          <a:p>
            <a:pPr algn="just"/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altLang="en-US" sz="8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4341" name="Text Box 7">
            <a:extLst>
              <a:ext uri="{FF2B5EF4-FFF2-40B4-BE49-F238E27FC236}">
                <a16:creationId xmlns:a16="http://schemas.microsoft.com/office/drawing/2014/main" id="{C17118A3-66AB-46A4-B5D2-E17908551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7683" y="1615588"/>
            <a:ext cx="5898108" cy="3857709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169334" tIns="84667" rIns="169334" bIns="169334"/>
          <a:lstStyle>
            <a:lvl1pPr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Летальности в группах животных не было выявлено. В группе СЖДП произошло увеличение массы тела и массы печени животных: увеличение массы тела произошло на 75,5г±2,1; масса печени в этой группе составила 12,7г±2,3, что на 48,5% больше, чем в контроле (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&lt;0,05). </a:t>
            </a:r>
          </a:p>
          <a:p>
            <a:pPr algn="just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экспериментальной группе с СЖДП отмечалось повышение уровня внутриклеточных ферментов:</a:t>
            </a:r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АСТ (127,6±8,8 Ед/л) по сравнению с контролем (101,4±6,5 Ед/л) (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&lt;0,05), АЛТ (39,6 ± 1,5 ЕД/Л) (</a:t>
            </a:r>
            <a:r>
              <a:rPr lang="ru-RU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&lt;0,05) по сравнению с контролем (33,3 ± 2,9 Ед/л). О развившемся синдроме холестаза свидетельствует достоверное повышение уровня ЩФ (28,9 ± 2,3 Ед/л) по сравнению с контролем (18,2 ± 1,3 Ед/л) (р=0,0005). Также регистрировалось достоверное повышение уровня глюкозы (9,4 ± 1 ммоль/л) по сравнению с контролем (5 ± 0,4 ммоль/л) (р&lt;0,0001). Стеатоз смешанного типа (мелко-крупнокапельное ожирение) в экспериментальной группе следует расценивать как мелкокапельный, так как оба эти варианта прогностически менее благоприятны по сравнению с крупнокапельным. Воспалительный инфильтрат внутри долек содержит нейтрофилы, лимфоциты и гистиоциты.</a:t>
            </a:r>
          </a:p>
          <a:p>
            <a: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 </a:t>
            </a:r>
            <a:br>
              <a:rPr lang="ru-RU" alt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en-US" sz="9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268A5C6-D392-7CFA-824F-C1E3630EDAD2}"/>
              </a:ext>
            </a:extLst>
          </p:cNvPr>
          <p:cNvSpPr txBox="1"/>
          <p:nvPr/>
        </p:nvSpPr>
        <p:spPr>
          <a:xfrm>
            <a:off x="822476" y="1311841"/>
            <a:ext cx="4574688" cy="240381"/>
          </a:xfrm>
          <a:prstGeom prst="round2SameRect">
            <a:avLst/>
          </a:prstGeom>
          <a:solidFill>
            <a:srgbClr val="BFDEAC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>
            <a:lvl1pPr eaLnBrk="0" hangingPunct="0">
              <a:tabLst>
                <a:tab pos="499745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37931725" indent="-37474525" eaLnBrk="0" hangingPunct="0">
              <a:tabLst>
                <a:tab pos="499745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MS PGothic" panose="020B0600070205080204" pitchFamily="34" charset="-128"/>
              </a:defRPr>
            </a:lvl2pPr>
            <a:lvl3pPr eaLnBrk="0" hangingPunct="0">
              <a:tabLst>
                <a:tab pos="499745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MS PGothic" panose="020B0600070205080204" pitchFamily="34" charset="-128"/>
              </a:defRPr>
            </a:lvl3pPr>
            <a:lvl4pPr eaLnBrk="0" hangingPunct="0">
              <a:tabLst>
                <a:tab pos="499745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MS PGothic" panose="020B0600070205080204" pitchFamily="34" charset="-128"/>
              </a:defRPr>
            </a:lvl4pPr>
            <a:lvl5pPr eaLnBrk="0" hangingPunct="0">
              <a:tabLst>
                <a:tab pos="499745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9745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99745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9745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99745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ts val="927"/>
              </a:spcBef>
              <a:spcAft>
                <a:spcPts val="927"/>
              </a:spcAft>
              <a:defRPr/>
            </a:pPr>
            <a:r>
              <a:rPr lang="ru-RU" sz="89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charset="0"/>
                <a:cs typeface="Arial" panose="020B0604020202020204" pitchFamily="34" charset="0"/>
              </a:rPr>
              <a:t>ВВЕДЕНИЕ</a:t>
            </a:r>
            <a:endParaRPr lang="en-US" sz="89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Calibri" panose="020F050202020403020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AEEDEA6-D8D3-E642-2113-AF71E6BFE707}"/>
              </a:ext>
            </a:extLst>
          </p:cNvPr>
          <p:cNvSpPr txBox="1"/>
          <p:nvPr/>
        </p:nvSpPr>
        <p:spPr>
          <a:xfrm>
            <a:off x="5524836" y="1311505"/>
            <a:ext cx="5922299" cy="240381"/>
          </a:xfrm>
          <a:prstGeom prst="round2SameRect">
            <a:avLst/>
          </a:prstGeom>
          <a:solidFill>
            <a:srgbClr val="BFDEAC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>
              <a:spcBef>
                <a:spcPct val="50000"/>
              </a:spcBef>
              <a:tabLst>
                <a:tab pos="92661" algn="l"/>
              </a:tabLst>
              <a:defRPr/>
            </a:pPr>
            <a:r>
              <a:rPr lang="ru-RU" sz="89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charset="0"/>
                <a:cs typeface="Arial" panose="020B0604020202020204" pitchFamily="34" charset="0"/>
              </a:rPr>
              <a:t>РЕЗУЛЬТАТЫ</a:t>
            </a:r>
            <a:endParaRPr lang="en-US" sz="89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Calibri" panose="020F0502020204030204" charset="0"/>
              <a:cs typeface="Arial" panose="020B0604020202020204" pitchFamily="34" charset="0"/>
            </a:endParaRPr>
          </a:p>
        </p:txBody>
      </p:sp>
      <p:sp>
        <p:nvSpPr>
          <p:cNvPr id="14344" name="Text Box 7">
            <a:extLst>
              <a:ext uri="{FF2B5EF4-FFF2-40B4-BE49-F238E27FC236}">
                <a16:creationId xmlns:a16="http://schemas.microsoft.com/office/drawing/2014/main" id="{0EA07925-43C8-9A8C-0E4D-B7FD1BBE8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868" y="2619627"/>
            <a:ext cx="4554529" cy="44853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169334" tIns="84667" rIns="169334" bIns="169334"/>
          <a:lstStyle>
            <a:lvl1pPr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93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Осуществить  моделирование жировой дистрофии смешанной этиологии у лабораторных крыс.</a:t>
            </a:r>
            <a:endParaRPr lang="ru-RU" altLang="en-US" sz="931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94421D4-0F5A-470F-D512-7E2F615E0DE2}"/>
              </a:ext>
            </a:extLst>
          </p:cNvPr>
          <p:cNvSpPr txBox="1"/>
          <p:nvPr/>
        </p:nvSpPr>
        <p:spPr>
          <a:xfrm>
            <a:off x="829868" y="3072034"/>
            <a:ext cx="4570320" cy="240381"/>
          </a:xfrm>
          <a:prstGeom prst="round2SameRect">
            <a:avLst/>
          </a:prstGeom>
          <a:solidFill>
            <a:srgbClr val="BFDEAC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>
              <a:spcBef>
                <a:spcPct val="50000"/>
              </a:spcBef>
              <a:tabLst>
                <a:tab pos="92661" algn="l"/>
              </a:tabLst>
              <a:defRPr/>
            </a:pPr>
            <a:r>
              <a:rPr lang="ru-RU" sz="89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charset="0"/>
                <a:cs typeface="Arial" panose="020B0604020202020204" pitchFamily="34" charset="0"/>
              </a:rPr>
              <a:t>МАТЕРИАЛЫ И МЕТОДЫ</a:t>
            </a:r>
            <a:endParaRPr lang="en-US" sz="89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Calibri" panose="020F0502020204030204" charset="0"/>
              <a:cs typeface="Arial" panose="020B0604020202020204" pitchFamily="34" charset="0"/>
            </a:endParaRPr>
          </a:p>
        </p:txBody>
      </p:sp>
      <p:sp>
        <p:nvSpPr>
          <p:cNvPr id="14346" name="Text Box 7">
            <a:extLst>
              <a:ext uri="{FF2B5EF4-FFF2-40B4-BE49-F238E27FC236}">
                <a16:creationId xmlns:a16="http://schemas.microsoft.com/office/drawing/2014/main" id="{2A5A5E19-E77E-F630-D465-93DAAE9D1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4659" y="5688122"/>
            <a:ext cx="5889373" cy="1060349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169334" tIns="84667" rIns="169334" bIns="169334"/>
          <a:lstStyle>
            <a:lvl1pPr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984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ru-RU" altLang="ru-RU" sz="93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Предложенный способ моделирования отражает наиболее важные этиологические факторы и патогенетические механизмы формирования патологии печени, позволяет сократить сроки эксперимента и дает 100% воспроизводимость у подопытных животных. Он не сложен в техническом воспроизведении и создает условия для проведения оригинальных и имеющих важное практическое значение для гепатологии и экспериментальной медицины работ. </a:t>
            </a:r>
            <a:endParaRPr lang="ru-RU" altLang="en-US" sz="9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3D8F38D-24B7-7F4B-4EF6-712FF6933B29}"/>
              </a:ext>
            </a:extLst>
          </p:cNvPr>
          <p:cNvSpPr txBox="1"/>
          <p:nvPr/>
        </p:nvSpPr>
        <p:spPr>
          <a:xfrm>
            <a:off x="5535923" y="5459500"/>
            <a:ext cx="5909868" cy="240381"/>
          </a:xfrm>
          <a:prstGeom prst="round2SameRect">
            <a:avLst/>
          </a:prstGeom>
          <a:solidFill>
            <a:srgbClr val="BFDEAC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>
              <a:spcBef>
                <a:spcPct val="50000"/>
              </a:spcBef>
              <a:tabLst>
                <a:tab pos="92661" algn="l"/>
              </a:tabLst>
              <a:defRPr/>
            </a:pPr>
            <a:r>
              <a:rPr lang="ru-RU" sz="89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charset="0"/>
                <a:cs typeface="Arial" panose="020B0604020202020204" pitchFamily="34" charset="0"/>
              </a:rPr>
              <a:t>ВЫВОДЫ</a:t>
            </a:r>
            <a:endParaRPr lang="en-US" sz="89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Calibri" panose="020F0502020204030204" charset="0"/>
              <a:cs typeface="Arial" panose="020B0604020202020204" pitchFamily="34" charset="0"/>
            </a:endParaRPr>
          </a:p>
        </p:txBody>
      </p:sp>
      <p:sp>
        <p:nvSpPr>
          <p:cNvPr id="2711" name="TextBox 2710">
            <a:extLst>
              <a:ext uri="{FF2B5EF4-FFF2-40B4-BE49-F238E27FC236}">
                <a16:creationId xmlns:a16="http://schemas.microsoft.com/office/drawing/2014/main" id="{26195ED9-2CEE-5AD2-EE7F-054EA32C4EFA}"/>
              </a:ext>
            </a:extLst>
          </p:cNvPr>
          <p:cNvSpPr txBox="1"/>
          <p:nvPr/>
        </p:nvSpPr>
        <p:spPr>
          <a:xfrm>
            <a:off x="821132" y="2392013"/>
            <a:ext cx="4574688" cy="240381"/>
          </a:xfrm>
          <a:prstGeom prst="round2SameRect">
            <a:avLst/>
          </a:prstGeom>
          <a:solidFill>
            <a:srgbClr val="BFDEAC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>
              <a:spcBef>
                <a:spcPct val="50000"/>
              </a:spcBef>
              <a:tabLst>
                <a:tab pos="92661" algn="l"/>
              </a:tabLst>
              <a:defRPr/>
            </a:pPr>
            <a:r>
              <a:rPr lang="ru-RU" sz="89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charset="0"/>
                <a:cs typeface="Arial" panose="020B0604020202020204" pitchFamily="34" charset="0"/>
              </a:rPr>
              <a:t>ЦЕЛЬ</a:t>
            </a:r>
            <a:endParaRPr lang="en-US" sz="89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Calibri" panose="020F0502020204030204" charset="0"/>
              <a:cs typeface="Arial" panose="020B0604020202020204" pitchFamily="34" charset="0"/>
            </a:endParaRPr>
          </a:p>
        </p:txBody>
      </p:sp>
      <p:pic>
        <p:nvPicPr>
          <p:cNvPr id="14349" name="Рисунок 8">
            <a:extLst>
              <a:ext uri="{FF2B5EF4-FFF2-40B4-BE49-F238E27FC236}">
                <a16:creationId xmlns:a16="http://schemas.microsoft.com/office/drawing/2014/main" id="{C85769EA-7687-C526-E9D6-7219E285E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2" t="13219" r="19083" b="11539"/>
          <a:stretch>
            <a:fillRect/>
          </a:stretch>
        </p:blipFill>
        <p:spPr bwMode="auto">
          <a:xfrm>
            <a:off x="1146024" y="185796"/>
            <a:ext cx="887320" cy="108118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0" name="Text Box 7">
            <a:extLst>
              <a:ext uri="{FF2B5EF4-FFF2-40B4-BE49-F238E27FC236}">
                <a16:creationId xmlns:a16="http://schemas.microsoft.com/office/drawing/2014/main" id="{F679FC1D-7DA6-0C01-A51B-6ADF18F67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035" y="5744566"/>
            <a:ext cx="4737580" cy="100390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lIns="169334" tIns="84667" rIns="169334" bIns="169334"/>
          <a:lstStyle>
            <a:lvl1pPr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Char char="•"/>
              <a:defRPr sz="11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10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2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2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2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21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7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altLang="ru-RU" sz="762" dirty="0">
                <a:latin typeface="Times New Roman" panose="02020603050405020304" pitchFamily="18" charset="0"/>
                <a:ea typeface="MS PGothic" panose="020B0600070205080204" pitchFamily="34" charset="-128"/>
              </a:rPr>
              <a:t>1</a:t>
            </a:r>
            <a:r>
              <a:rPr lang="ru-RU" altLang="ru-RU" sz="700" dirty="0">
                <a:latin typeface="Times New Roman" panose="02020603050405020304" pitchFamily="18" charset="0"/>
                <a:ea typeface="MS PGothic" panose="020B0600070205080204" pitchFamily="34" charset="-128"/>
              </a:rPr>
              <a:t>. </a:t>
            </a:r>
            <a:r>
              <a:rPr lang="en-US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Boyle M., Masson S., Anstee Q.M. The bidirectional impacts of alcohol consumption and the metabolic syndrome: cofactors for progressive fatty liver disease // J. Hepatol. 2018. Vol. 68. № 2. P. 251–267.</a:t>
            </a:r>
            <a:endParaRPr lang="ru-RU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ct val="20000"/>
              </a:spcBef>
              <a:buNone/>
            </a:pPr>
            <a:r>
              <a:rPr lang="ru-RU" altLang="ru-RU" sz="700" dirty="0">
                <a:latin typeface="Times New Roman" panose="02020603050405020304" pitchFamily="18" charset="0"/>
                <a:ea typeface="MS PGothic" panose="020B0600070205080204" pitchFamily="34" charset="-128"/>
              </a:rPr>
              <a:t>2. </a:t>
            </a:r>
            <a:r>
              <a:rPr lang="en-US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Mitra S., De A., Chowdhury A. Epidemiology of non-alcoholic fatty liver diseases // Transl. Gastroenterol. Hepatol. 2020. Vol. 5. ID 16.</a:t>
            </a:r>
            <a:endParaRPr lang="ru-RU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ru-RU" altLang="ru-RU" sz="700" dirty="0">
                <a:latin typeface="Times New Roman" panose="02020603050405020304" pitchFamily="18" charset="0"/>
                <a:ea typeface="MS PGothic" panose="020B0600070205080204" pitchFamily="34" charset="-128"/>
              </a:rPr>
              <a:t>3.Способ моделирования жировой болезни печени смешанного генеза у крыс /Брус Т.В., Васильев А.Г., Трашков А.П., Кравцова А.А., Балашов Л.Д., Пюрвеев С.С.; патентообладатель СПбГПМУ // Пат. 2757199. Российская Федерация МПК A61D 99/00, G09B 23/28, C13K 11/00. - № 2020139933; завл. 03.12.2020, опубл. 12.10.2021, Бюл. №29.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99847C0-8A0B-E759-7DB8-FF4D25E00481}"/>
              </a:ext>
            </a:extLst>
          </p:cNvPr>
          <p:cNvSpPr txBox="1"/>
          <p:nvPr/>
        </p:nvSpPr>
        <p:spPr>
          <a:xfrm>
            <a:off x="841627" y="5583476"/>
            <a:ext cx="4569984" cy="240381"/>
          </a:xfrm>
          <a:prstGeom prst="round2SameRect">
            <a:avLst/>
          </a:prstGeom>
          <a:solidFill>
            <a:srgbClr val="BFDEAC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anchor="b">
            <a:spAutoFit/>
          </a:bodyPr>
          <a:lstStyle/>
          <a:p>
            <a:pPr algn="ctr">
              <a:spcBef>
                <a:spcPct val="50000"/>
              </a:spcBef>
              <a:tabLst>
                <a:tab pos="92661" algn="l"/>
              </a:tabLst>
              <a:defRPr/>
            </a:pPr>
            <a:r>
              <a:rPr lang="ru-RU" sz="89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charset="0"/>
                <a:cs typeface="Arial" panose="020B0604020202020204" pitchFamily="34" charset="0"/>
              </a:rPr>
              <a:t>ЛИТЕРАТУРА</a:t>
            </a:r>
            <a:endParaRPr lang="en-US" sz="89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Calibri" panose="020F0502020204030204" charset="0"/>
              <a:cs typeface="Arial" panose="020B0604020202020204" pitchFamily="34" charset="0"/>
            </a:endParaRPr>
          </a:p>
        </p:txBody>
      </p:sp>
      <p:sp>
        <p:nvSpPr>
          <p:cNvPr id="22" name="Rectangle 180">
            <a:extLst>
              <a:ext uri="{FF2B5EF4-FFF2-40B4-BE49-F238E27FC236}">
                <a16:creationId xmlns:a16="http://schemas.microsoft.com/office/drawing/2014/main" id="{DF6FA180-0789-9CE2-C738-CE0D9EB88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7008" y="25511"/>
            <a:ext cx="9207659" cy="1240404"/>
          </a:xfrm>
          <a:prstGeom prst="rect">
            <a:avLst/>
          </a:prstGeom>
          <a:noFill/>
          <a:ln w="139700" cmpd="sng">
            <a:noFill/>
            <a:miter lim="800000"/>
          </a:ln>
        </p:spPr>
        <p:txBody>
          <a:bodyPr lIns="96761" rIns="96761" bIns="0">
            <a:spAutoFit/>
          </a:bodyPr>
          <a:lstStyle/>
          <a:p>
            <a:pPr algn="ctr">
              <a:defRPr/>
            </a:pPr>
            <a:endParaRPr lang="ru-RU" sz="1524" dirty="0">
              <a:ln w="57150" cmpd="sng">
                <a:solidFill>
                  <a:schemeClr val="tx1"/>
                </a:solidFill>
              </a:ln>
              <a:latin typeface="Arial" panose="020B0604020202020204" pitchFamily="34" charset="0"/>
              <a:ea typeface="Calibri" panose="020F050202020403020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b="1" dirty="0"/>
              <a:t>БИОМОДЕЛИРОВАНИЕ ЖИРОВОЙ ДИСТРОФИИ ПЕЧЕНИ СМЕШАННОЙ ЭТИОЛОГИИ</a:t>
            </a:r>
          </a:p>
          <a:p>
            <a:pPr algn="ctr">
              <a:lnSpc>
                <a:spcPct val="115000"/>
              </a:lnSpc>
              <a:spcAft>
                <a:spcPts val="212"/>
              </a:spcAft>
              <a:defRPr/>
            </a:pPr>
            <a:r>
              <a:rPr lang="ru-RU" b="1" i="1" dirty="0"/>
              <a:t>Брус Т.В.</a:t>
            </a:r>
            <a:r>
              <a:rPr lang="ru-RU" b="1" i="1" baseline="30000" dirty="0"/>
              <a:t>1*</a:t>
            </a:r>
            <a:r>
              <a:rPr lang="ru-RU" b="1" i="1" dirty="0"/>
              <a:t>, Васильев А.Г.</a:t>
            </a:r>
            <a:r>
              <a:rPr lang="ru-RU" b="1" i="1" baseline="30000" dirty="0"/>
              <a:t>1</a:t>
            </a:r>
            <a:r>
              <a:rPr lang="ru-RU" b="1" i="1" dirty="0"/>
              <a:t>, Кравцова А.А.</a:t>
            </a:r>
            <a:r>
              <a:rPr lang="ru-RU" b="1" i="1" baseline="30000" dirty="0"/>
              <a:t>1</a:t>
            </a:r>
            <a:r>
              <a:rPr lang="ru-RU" b="1" i="1" dirty="0"/>
              <a:t>, Пюрвеев С.С.</a:t>
            </a:r>
            <a:r>
              <a:rPr lang="ru-RU" b="1" i="1" baseline="30000" dirty="0"/>
              <a:t>1</a:t>
            </a:r>
            <a:endParaRPr lang="ru-RU" b="1" dirty="0"/>
          </a:p>
          <a:p>
            <a:pPr algn="ctr">
              <a:lnSpc>
                <a:spcPct val="115000"/>
              </a:lnSpc>
              <a:spcAft>
                <a:spcPts val="212"/>
              </a:spcAft>
              <a:defRPr/>
            </a:pP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Санкт-Петербургский государственный педиатрический медицинский университет</a:t>
            </a:r>
            <a:endParaRPr lang="ru-RU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sz="42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EFC1243-3F30-35F5-B80F-5DB15483C5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8615" y="3328860"/>
            <a:ext cx="4184062" cy="1735990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1DC4A88F-2FEC-562D-A94D-4996555C21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609" y="3301664"/>
            <a:ext cx="1536764" cy="1151591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Надпись 2">
            <a:extLst>
              <a:ext uri="{FF2B5EF4-FFF2-40B4-BE49-F238E27FC236}">
                <a16:creationId xmlns:a16="http://schemas.microsoft.com/office/drawing/2014/main" id="{5F712AA2-8273-5B9A-0D56-D768017DF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2388" y="4516957"/>
            <a:ext cx="1536764" cy="78483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ru-RU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</a:t>
            </a:r>
            <a:r>
              <a:rPr lang="ru-RU" sz="9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Жировая дистрофия печени смешанного генеза (биоптат печени, окраска г/э, х40). Нарушение балочной структуры.</a:t>
            </a:r>
            <a:endParaRPr lang="ru-RU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Надпись 2">
            <a:extLst>
              <a:ext uri="{FF2B5EF4-FFF2-40B4-BE49-F238E27FC236}">
                <a16:creationId xmlns:a16="http://schemas.microsoft.com/office/drawing/2014/main" id="{7D4DD641-FDDE-5F39-4A52-21DC24705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9695" y="4987597"/>
            <a:ext cx="3923448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ru-RU" sz="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Рисунок 1. </a:t>
            </a:r>
            <a:r>
              <a:rPr lang="ru-RU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Изменение биохимических показателей в экспериментальной группе. * -достоверные значения (р</a:t>
            </a:r>
            <a:r>
              <a:rPr lang="ru-RU" sz="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0,05) </a:t>
            </a:r>
            <a:endParaRPr lang="ru-RU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800</Words>
  <Application>Microsoft Macintosh PowerPoint</Application>
  <PresentationFormat>Широкоэкранный</PresentationFormat>
  <Paragraphs>27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Брус</dc:creator>
  <cp:lastModifiedBy>Татьяна Брус</cp:lastModifiedBy>
  <cp:revision>3</cp:revision>
  <dcterms:created xsi:type="dcterms:W3CDTF">2022-05-03T19:45:30Z</dcterms:created>
  <dcterms:modified xsi:type="dcterms:W3CDTF">2022-05-03T20:14:43Z</dcterms:modified>
</cp:coreProperties>
</file>